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3" r:id="rId5"/>
    <p:sldId id="264" r:id="rId6"/>
    <p:sldId id="259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6E2E"/>
    <a:srgbClr val="102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69F2-4D91-9B99-5692B575EDE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69F2-4D91-9B99-5692B575EDE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69F2-4D91-9B99-5692B575EDEC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69F2-4D91-9B99-5692B575EDE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tint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9F2-4D91-9B99-5692B575EDE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tint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9F2-4D91-9B99-5692B575EDE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shade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9F2-4D91-9B99-5692B575EDEC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shade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9F2-4D91-9B99-5692B575EDEC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1er trim.</c:v>
                </c:pt>
                <c:pt idx="1">
                  <c:v>2º trim.</c:v>
                </c:pt>
                <c:pt idx="2">
                  <c:v>3er trim.</c:v>
                </c:pt>
                <c:pt idx="3">
                  <c:v>4º trim.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9F2-4D91-9B99-5692B575EDE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29C6-5A51-45B1-81ED-290CACC31620}" type="datetimeFigureOut">
              <a:rPr lang="es-MX" smtClean="0"/>
              <a:t>30/07/2020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1EC-4860-45F2-83F0-0859892C67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442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29C6-5A51-45B1-81ED-290CACC31620}" type="datetimeFigureOut">
              <a:rPr lang="es-MX" smtClean="0"/>
              <a:t>30/07/2020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1EC-4860-45F2-83F0-0859892C67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84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29C6-5A51-45B1-81ED-290CACC31620}" type="datetimeFigureOut">
              <a:rPr lang="es-MX" smtClean="0"/>
              <a:t>30/07/2020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1EC-4860-45F2-83F0-0859892C67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731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29C6-5A51-45B1-81ED-290CACC31620}" type="datetimeFigureOut">
              <a:rPr lang="es-MX" smtClean="0"/>
              <a:t>30/07/2020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1EC-4860-45F2-83F0-0859892C67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601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29C6-5A51-45B1-81ED-290CACC31620}" type="datetimeFigureOut">
              <a:rPr lang="es-MX" smtClean="0"/>
              <a:t>30/07/2020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1EC-4860-45F2-83F0-0859892C67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060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29C6-5A51-45B1-81ED-290CACC31620}" type="datetimeFigureOut">
              <a:rPr lang="es-MX" smtClean="0"/>
              <a:t>30/07/2020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1EC-4860-45F2-83F0-0859892C67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860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29C6-5A51-45B1-81ED-290CACC31620}" type="datetimeFigureOut">
              <a:rPr lang="es-MX" smtClean="0"/>
              <a:t>30/07/2020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1EC-4860-45F2-83F0-0859892C67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4609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29C6-5A51-45B1-81ED-290CACC31620}" type="datetimeFigureOut">
              <a:rPr lang="es-MX" smtClean="0"/>
              <a:t>30/07/2020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1EC-4860-45F2-83F0-0859892C67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463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29C6-5A51-45B1-81ED-290CACC31620}" type="datetimeFigureOut">
              <a:rPr lang="es-MX" smtClean="0"/>
              <a:t>30/07/2020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1EC-4860-45F2-83F0-0859892C67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42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29C6-5A51-45B1-81ED-290CACC31620}" type="datetimeFigureOut">
              <a:rPr lang="es-MX" smtClean="0"/>
              <a:t>30/07/2020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1EC-4860-45F2-83F0-0859892C67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408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B29C6-5A51-45B1-81ED-290CACC31620}" type="datetimeFigureOut">
              <a:rPr lang="es-MX" smtClean="0"/>
              <a:t>30/07/2020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2C1EC-4860-45F2-83F0-0859892C67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8505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B29C6-5A51-45B1-81ED-290CACC31620}" type="datetimeFigureOut">
              <a:rPr lang="es-MX" smtClean="0"/>
              <a:t>30/07/2020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2C1EC-4860-45F2-83F0-0859892C67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52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178153" y="2914650"/>
            <a:ext cx="8322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102151"/>
                </a:solidFill>
                <a:latin typeface="Myriad Pro" panose="020B0503030403020204" pitchFamily="34" charset="0"/>
              </a:rPr>
              <a:t>Congreso </a:t>
            </a:r>
            <a:r>
              <a:rPr lang="es-MX" sz="4000" b="1" dirty="0" smtClean="0">
                <a:solidFill>
                  <a:srgbClr val="102151"/>
                </a:solidFill>
                <a:latin typeface="Myriad Pro" panose="020B0503030403020204" pitchFamily="34" charset="0"/>
              </a:rPr>
              <a:t>Nacional </a:t>
            </a:r>
            <a:r>
              <a:rPr lang="es-MX" sz="4000" b="1" dirty="0" smtClean="0">
                <a:solidFill>
                  <a:srgbClr val="102151"/>
                </a:solidFill>
                <a:latin typeface="Myriad Pro" panose="020B0503030403020204" pitchFamily="34" charset="0"/>
              </a:rPr>
              <a:t>de </a:t>
            </a:r>
            <a:r>
              <a:rPr lang="es-MX" sz="4000" b="1" dirty="0" smtClean="0">
                <a:solidFill>
                  <a:srgbClr val="102151"/>
                </a:solidFill>
                <a:latin typeface="Myriad Pro" panose="020B0503030403020204" pitchFamily="34" charset="0"/>
              </a:rPr>
              <a:t>Investigación</a:t>
            </a:r>
          </a:p>
          <a:p>
            <a:r>
              <a:rPr lang="es-MX" sz="2000" b="1" dirty="0" smtClean="0">
                <a:solidFill>
                  <a:srgbClr val="0070C0"/>
                </a:solidFill>
                <a:latin typeface="Myriad Pro" panose="020B0503030403020204" pitchFamily="34" charset="0"/>
              </a:rPr>
              <a:t>en Empresas Familiares y Desarrollo Regional post COVID-19</a:t>
            </a:r>
            <a:endParaRPr lang="es-MX" sz="2000" b="1" dirty="0">
              <a:solidFill>
                <a:srgbClr val="0070C0"/>
              </a:solidFill>
              <a:latin typeface="Myriad Pro" panose="020B0503030403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16" y="2587750"/>
            <a:ext cx="3029718" cy="19111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685925" y="2711575"/>
            <a:ext cx="15263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s-MX" sz="6600" b="1" baseline="6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s-MX" sz="6600" b="1" baseline="6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1986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181609" y="371475"/>
            <a:ext cx="4243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Congreso </a:t>
            </a:r>
            <a:r>
              <a:rPr lang="es-MX" sz="2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Nacional </a:t>
            </a:r>
            <a:r>
              <a:rPr lang="es-MX" sz="2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de </a:t>
            </a:r>
            <a:r>
              <a:rPr lang="es-MX" sz="20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Investigación</a:t>
            </a:r>
          </a:p>
          <a:p>
            <a:r>
              <a:rPr lang="es-MX" sz="1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En Empresas Familiares y Desarrollo</a:t>
            </a:r>
          </a:p>
          <a:p>
            <a:r>
              <a:rPr lang="es-MX" sz="1400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Regional post COVID-19</a:t>
            </a:r>
            <a:endParaRPr lang="es-MX" sz="1400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4" y="0"/>
            <a:ext cx="2823744" cy="178117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48109" y="123825"/>
            <a:ext cx="13468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s-MX" sz="6600" b="1" baseline="3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s-MX" sz="6600" b="1" baseline="3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181609" y="2543175"/>
            <a:ext cx="7858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rPr>
              <a:t>Ponencia</a:t>
            </a:r>
            <a:r>
              <a:rPr lang="es-MX" sz="4000" b="1" dirty="0" smtClean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000" b="1" dirty="0" smtClean="0">
                <a:solidFill>
                  <a:srgbClr val="E86E2E"/>
                </a:solidFill>
                <a:latin typeface="Myriad Pro" panose="020B0503030403020204" pitchFamily="34" charset="0"/>
              </a:rPr>
              <a:t>En Empresas Familiares y Desarrollo Regional post COVID-19</a:t>
            </a:r>
          </a:p>
          <a:p>
            <a:pPr lvl="2"/>
            <a:endParaRPr lang="es-MX" sz="2000" b="1" dirty="0" smtClean="0">
              <a:solidFill>
                <a:srgbClr val="0070C0"/>
              </a:solidFill>
              <a:latin typeface="Myriad Pro" panose="020B0503030403020204" pitchFamily="34" charset="0"/>
            </a:endParaRPr>
          </a:p>
          <a:p>
            <a:pPr lvl="3"/>
            <a:r>
              <a:rPr lang="es-MX" sz="2000" b="1" dirty="0" smtClean="0">
                <a:solidFill>
                  <a:srgbClr val="0070C0"/>
                </a:solidFill>
                <a:latin typeface="Myriad Pro" panose="020B0503030403020204" pitchFamily="34" charset="0"/>
              </a:rPr>
              <a:t>Imparte: Dra. María Teresa </a:t>
            </a:r>
            <a:r>
              <a:rPr lang="es-MX" sz="2000" b="1" dirty="0" err="1" smtClean="0">
                <a:solidFill>
                  <a:srgbClr val="0070C0"/>
                </a:solidFill>
                <a:latin typeface="Myriad Pro" panose="020B0503030403020204" pitchFamily="34" charset="0"/>
              </a:rPr>
              <a:t>Magallón</a:t>
            </a:r>
            <a:r>
              <a:rPr lang="es-MX" sz="2000" b="1" dirty="0" smtClean="0">
                <a:solidFill>
                  <a:srgbClr val="0070C0"/>
                </a:solidFill>
                <a:latin typeface="Myriad Pro" panose="020B0503030403020204" pitchFamily="34" charset="0"/>
              </a:rPr>
              <a:t> Diez</a:t>
            </a:r>
            <a:endParaRPr lang="es-MX" sz="2000" b="1" dirty="0">
              <a:solidFill>
                <a:srgbClr val="0070C0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5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924300" y="723900"/>
            <a:ext cx="1118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Título</a:t>
            </a:r>
            <a:endParaRPr lang="es-MX" sz="28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448049" y="2390774"/>
            <a:ext cx="8505825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 bien en sistemas </a:t>
            </a:r>
            <a:r>
              <a:rPr lang="es-MX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premodernos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existían tributos consistentes en pagos en especie o prestaciones personales, en los sistemas tributarios capitalistas la obligación tributaria tiene carácter dinerario. Pueden, no obstante, mantenerse algunas prestaciones personales obligatorias para colaborar a la realización de las funciones del Estado, de las que la más destacada es el servicio militar obligatorio</a:t>
            </a:r>
            <a:r>
              <a:rPr lang="es-MX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s-MX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11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924300" y="723900"/>
            <a:ext cx="1336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chemeClr val="bg1"/>
                </a:solidFill>
                <a:latin typeface="Myriad Pro" panose="020B0503030403020204" pitchFamily="34" charset="0"/>
              </a:rPr>
              <a:t>Gráfico</a:t>
            </a:r>
            <a:endParaRPr lang="es-MX" sz="28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491980421"/>
              </p:ext>
            </p:extLst>
          </p:nvPr>
        </p:nvGraphicFramePr>
        <p:xfrm>
          <a:off x="4089400" y="1609724"/>
          <a:ext cx="6692900" cy="446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969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924300" y="723900"/>
            <a:ext cx="1740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>
                <a:solidFill>
                  <a:schemeClr val="bg1"/>
                </a:solidFill>
                <a:latin typeface="Myriad Pro" panose="020B0503030403020204" pitchFamily="34" charset="0"/>
              </a:rPr>
              <a:t>Imágenes</a:t>
            </a:r>
            <a:endParaRPr lang="es-MX" sz="2800" b="1" dirty="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663" y="2204847"/>
            <a:ext cx="4900112" cy="33101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/>
          <p:cNvSpPr txBox="1"/>
          <p:nvPr/>
        </p:nvSpPr>
        <p:spPr>
          <a:xfrm>
            <a:off x="8258174" y="1736252"/>
            <a:ext cx="35718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 bien en sistemas </a:t>
            </a:r>
            <a:r>
              <a:rPr lang="es-MX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premodernos</a:t>
            </a:r>
            <a:r>
              <a:rPr lang="es-MX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existían tributos consistentes en pagos en especie o prestaciones personales, en los sistemas tributarios capitalistas la obligación tributaria tiene carácter dinerario. Pueden, no obstante, mantenerse algunas prestaciones personales obligatorias para colaborar a la realización de las </a:t>
            </a:r>
            <a:r>
              <a:rPr lang="es-MX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funciones.</a:t>
            </a:r>
            <a:endParaRPr lang="es-MX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5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8374454" y="2082459"/>
            <a:ext cx="21979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 b="1" dirty="0" smtClean="0">
                <a:solidFill>
                  <a:srgbClr val="E86E2E"/>
                </a:solidFill>
                <a:latin typeface="Myriad Pro" panose="020B0503030403020204" pitchFamily="34" charset="0"/>
              </a:rPr>
              <a:t>Gracias</a:t>
            </a:r>
            <a:endParaRPr lang="es-MX" sz="4800" b="1" dirty="0">
              <a:solidFill>
                <a:srgbClr val="E86E2E"/>
              </a:solidFill>
              <a:latin typeface="Myriad Pro" panose="020B0503030403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054328" y="3809996"/>
            <a:ext cx="83222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 smtClean="0">
                <a:solidFill>
                  <a:srgbClr val="102151"/>
                </a:solidFill>
                <a:latin typeface="Myriad Pro" panose="020B0503030403020204" pitchFamily="34" charset="0"/>
              </a:rPr>
              <a:t>Congreso </a:t>
            </a:r>
            <a:r>
              <a:rPr lang="es-MX" sz="4000" b="1" dirty="0" smtClean="0">
                <a:solidFill>
                  <a:srgbClr val="102151"/>
                </a:solidFill>
                <a:latin typeface="Myriad Pro" panose="020B0503030403020204" pitchFamily="34" charset="0"/>
              </a:rPr>
              <a:t>Nacional </a:t>
            </a:r>
            <a:r>
              <a:rPr lang="es-MX" sz="4000" b="1" dirty="0" smtClean="0">
                <a:solidFill>
                  <a:srgbClr val="102151"/>
                </a:solidFill>
                <a:latin typeface="Myriad Pro" panose="020B0503030403020204" pitchFamily="34" charset="0"/>
              </a:rPr>
              <a:t>de </a:t>
            </a:r>
            <a:r>
              <a:rPr lang="es-MX" sz="4000" b="1" dirty="0" smtClean="0">
                <a:solidFill>
                  <a:srgbClr val="102151"/>
                </a:solidFill>
                <a:latin typeface="Myriad Pro" panose="020B0503030403020204" pitchFamily="34" charset="0"/>
              </a:rPr>
              <a:t>Investigación</a:t>
            </a:r>
          </a:p>
          <a:p>
            <a:r>
              <a:rPr lang="es-MX" sz="2000" b="1" dirty="0" smtClean="0">
                <a:solidFill>
                  <a:srgbClr val="0070C0"/>
                </a:solidFill>
                <a:latin typeface="Myriad Pro" panose="020B0503030403020204" pitchFamily="34" charset="0"/>
              </a:rPr>
              <a:t>en Empresas Familiares y Desarrollo Regional post COVID-19</a:t>
            </a:r>
            <a:endParaRPr lang="es-MX" sz="2000" b="1" dirty="0">
              <a:solidFill>
                <a:srgbClr val="0070C0"/>
              </a:solidFill>
              <a:latin typeface="Myriad Pro" panose="020B0503030403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91" y="3483096"/>
            <a:ext cx="3029718" cy="19111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562100" y="3606921"/>
            <a:ext cx="15263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s-MX" sz="6600" b="1" baseline="6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es-MX" sz="6600" b="1" baseline="6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16847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174</Words>
  <Application>Microsoft Office PowerPoint</Application>
  <PresentationFormat>Panorámica</PresentationFormat>
  <Paragraphs>25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Myriad Pro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Ivette</dc:creator>
  <cp:lastModifiedBy>Ivette</cp:lastModifiedBy>
  <cp:revision>14</cp:revision>
  <dcterms:created xsi:type="dcterms:W3CDTF">2020-07-30T14:45:11Z</dcterms:created>
  <dcterms:modified xsi:type="dcterms:W3CDTF">2020-07-30T17:50:39Z</dcterms:modified>
</cp:coreProperties>
</file>